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52" r:id="rId6"/>
    <p:sldId id="270" r:id="rId7"/>
    <p:sldId id="353" r:id="rId8"/>
    <p:sldId id="354" r:id="rId9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F91FB0-4556-FD43-68F6-6C6090395DD7}" name="Elise Rattigan" initials="ER" userId="S::Elise@axiom-health.co.uk::ebc2b261-088c-4c8c-90ef-31a3ef373c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75B"/>
    <a:srgbClr val="00A9C1"/>
    <a:srgbClr val="006674"/>
    <a:srgbClr val="F39200"/>
    <a:srgbClr val="96145F"/>
    <a:srgbClr val="70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F859E-D134-4232-A1E1-49EC78C9505E}" v="3" dt="2024-07-08T14:48:33.8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7" autoAdjust="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Bryant" userId="a083d3b7-81ed-45e5-a510-c4b4120776c8" providerId="ADAL" clId="{F63F859E-D134-4232-A1E1-49EC78C9505E}"/>
    <pc:docChg chg="custSel modSld">
      <pc:chgData name="Sarah Bryant" userId="a083d3b7-81ed-45e5-a510-c4b4120776c8" providerId="ADAL" clId="{F63F859E-D134-4232-A1E1-49EC78C9505E}" dt="2024-07-08T14:51:46.072" v="60" actId="1076"/>
      <pc:docMkLst>
        <pc:docMk/>
      </pc:docMkLst>
      <pc:sldChg chg="addSp delSp modSp mod">
        <pc:chgData name="Sarah Bryant" userId="a083d3b7-81ed-45e5-a510-c4b4120776c8" providerId="ADAL" clId="{F63F859E-D134-4232-A1E1-49EC78C9505E}" dt="2024-07-08T14:51:46.072" v="60" actId="1076"/>
        <pc:sldMkLst>
          <pc:docMk/>
          <pc:sldMk cId="4114189560" sldId="324"/>
        </pc:sldMkLst>
        <pc:spChg chg="mod">
          <ac:chgData name="Sarah Bryant" userId="a083d3b7-81ed-45e5-a510-c4b4120776c8" providerId="ADAL" clId="{F63F859E-D134-4232-A1E1-49EC78C9505E}" dt="2024-07-08T14:51:42.510" v="59" actId="122"/>
          <ac:spMkLst>
            <pc:docMk/>
            <pc:sldMk cId="4114189560" sldId="324"/>
            <ac:spMk id="3" creationId="{B5796566-0123-C28E-5AD9-FB81A02ACC30}"/>
          </ac:spMkLst>
        </pc:spChg>
        <pc:picChg chg="add del mod">
          <ac:chgData name="Sarah Bryant" userId="a083d3b7-81ed-45e5-a510-c4b4120776c8" providerId="ADAL" clId="{F63F859E-D134-4232-A1E1-49EC78C9505E}" dt="2024-07-08T14:48:30.300" v="52" actId="478"/>
          <ac:picMkLst>
            <pc:docMk/>
            <pc:sldMk cId="4114189560" sldId="324"/>
            <ac:picMk id="5" creationId="{2AF094A5-4585-F434-6D8C-2661E72C37C9}"/>
          </ac:picMkLst>
        </pc:picChg>
        <pc:picChg chg="add mod">
          <ac:chgData name="Sarah Bryant" userId="a083d3b7-81ed-45e5-a510-c4b4120776c8" providerId="ADAL" clId="{F63F859E-D134-4232-A1E1-49EC78C9505E}" dt="2024-07-08T14:51:46.072" v="60" actId="1076"/>
          <ac:picMkLst>
            <pc:docMk/>
            <pc:sldMk cId="4114189560" sldId="324"/>
            <ac:picMk id="7" creationId="{26D25879-5279-D579-8A8D-A66769B6E3C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964F3-3408-4A3E-ADC1-3952742DA428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30BAF-FF44-47FB-92A6-62D0BA6799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461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5E21-672B-47D5-8E0E-DB5F97D12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10748"/>
            <a:ext cx="9144000" cy="1909763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7F2A4-91EE-41EE-A607-906F54ACD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130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A9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D2BFA-3E55-4466-93D8-6DDCA48B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C8C017-F1EE-47AA-BF77-FB56495B52C1}" type="datetimeFigureOut">
              <a:rPr lang="en-GB" smtClean="0"/>
              <a:pPr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A43AD-7C61-47F9-8092-6F401592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C1D03-5832-48C5-94A2-4FE527EF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6DC7BD5-1224-40AF-8BAD-C3570003155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445E49F-A349-4856-86E9-C4D081342A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864" y="346807"/>
            <a:ext cx="4714936" cy="92981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85B43863-B06B-446D-BBF7-97EE66545CF2}"/>
              </a:ext>
            </a:extLst>
          </p:cNvPr>
          <p:cNvGrpSpPr/>
          <p:nvPr userDrawn="1"/>
        </p:nvGrpSpPr>
        <p:grpSpPr>
          <a:xfrm>
            <a:off x="-22199" y="3524870"/>
            <a:ext cx="12214199" cy="92076"/>
            <a:chOff x="0" y="1730319"/>
            <a:chExt cx="12214199" cy="9207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928B7FD-4D33-4710-AC8D-9705944C621A}"/>
                </a:ext>
              </a:extLst>
            </p:cNvPr>
            <p:cNvSpPr/>
            <p:nvPr userDrawn="1"/>
          </p:nvSpPr>
          <p:spPr>
            <a:xfrm>
              <a:off x="838199" y="1730319"/>
              <a:ext cx="11376000" cy="92076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D124466-3A3F-45B9-A499-00EA97980D23}"/>
                </a:ext>
              </a:extLst>
            </p:cNvPr>
            <p:cNvSpPr/>
            <p:nvPr userDrawn="1"/>
          </p:nvSpPr>
          <p:spPr>
            <a:xfrm>
              <a:off x="0" y="1730319"/>
              <a:ext cx="421200" cy="92076"/>
            </a:xfrm>
            <a:prstGeom prst="rect">
              <a:avLst/>
            </a:prstGeom>
            <a:solidFill>
              <a:srgbClr val="00A9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A25EA18-5A98-46F8-A8D3-DA9EB318A33A}"/>
                </a:ext>
              </a:extLst>
            </p:cNvPr>
            <p:cNvSpPr/>
            <p:nvPr userDrawn="1"/>
          </p:nvSpPr>
          <p:spPr>
            <a:xfrm>
              <a:off x="420600" y="1730319"/>
              <a:ext cx="417600" cy="92076"/>
            </a:xfrm>
            <a:prstGeom prst="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2439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B06C6-DA98-4B00-A66F-0EEA12C4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BAA713-4709-4B50-BD97-AD1315E35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1CBBB-AA8B-4848-AF4A-3B25B0F9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635B6-ED7F-423A-9310-8CAA79BBF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163AF-353E-4EBA-BD8E-8D08AA10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99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97ABB3-0918-4548-B229-EFF9616C4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B4A8C-66C0-43B0-B07A-48B5E4D81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37511-3351-42E8-AA64-882A98DE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69153-23B8-47C9-BA7B-E01A9D620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08631-468C-4863-BA47-29C1E669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9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B1F4-663D-49C9-9757-00926C3A2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797"/>
            <a:ext cx="7498864" cy="90708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A9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3CF75-A662-4CAC-940A-F5885BD24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09"/>
            <a:ext cx="10882929" cy="4688954"/>
          </a:xfrm>
        </p:spPr>
        <p:txBody>
          <a:bodyPr>
            <a:normAutofit/>
          </a:bodyPr>
          <a:lstStyle>
            <a:lvl1pPr>
              <a:defRPr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723B0-330C-42F8-90AB-56F108A7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C8C017-F1EE-47AA-BF77-FB56495B52C1}" type="datetimeFigureOut">
              <a:rPr lang="en-GB" smtClean="0"/>
              <a:pPr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49FDA-64A5-412F-A21C-F6FFCF159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2264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FD18C-3B88-46D6-8EC7-954FF3BD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928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6DC7BD5-1224-40AF-8BAD-C3570003155A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4D395A-87DC-4A68-8BB0-1E8D5613882B}"/>
              </a:ext>
            </a:extLst>
          </p:cNvPr>
          <p:cNvGrpSpPr/>
          <p:nvPr userDrawn="1"/>
        </p:nvGrpSpPr>
        <p:grpSpPr>
          <a:xfrm>
            <a:off x="0" y="1233369"/>
            <a:ext cx="12214199" cy="92076"/>
            <a:chOff x="0" y="1730319"/>
            <a:chExt cx="12214199" cy="9207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737D4D-F3AC-443F-B02C-581A7448B0C4}"/>
                </a:ext>
              </a:extLst>
            </p:cNvPr>
            <p:cNvSpPr/>
            <p:nvPr userDrawn="1"/>
          </p:nvSpPr>
          <p:spPr>
            <a:xfrm>
              <a:off x="838199" y="1730319"/>
              <a:ext cx="11376000" cy="92076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A1418CA-66EE-4677-BA4E-0A6A50611C47}"/>
                </a:ext>
              </a:extLst>
            </p:cNvPr>
            <p:cNvSpPr/>
            <p:nvPr userDrawn="1"/>
          </p:nvSpPr>
          <p:spPr>
            <a:xfrm>
              <a:off x="0" y="1730319"/>
              <a:ext cx="421200" cy="92076"/>
            </a:xfrm>
            <a:prstGeom prst="rect">
              <a:avLst/>
            </a:prstGeom>
            <a:solidFill>
              <a:srgbClr val="00A9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CDD47A5-710C-4F9C-8733-EB1B7FD46512}"/>
                </a:ext>
              </a:extLst>
            </p:cNvPr>
            <p:cNvSpPr/>
            <p:nvPr userDrawn="1"/>
          </p:nvSpPr>
          <p:spPr>
            <a:xfrm>
              <a:off x="420600" y="1730319"/>
              <a:ext cx="417600" cy="92076"/>
            </a:xfrm>
            <a:prstGeom prst="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464D4E0A-5E37-4DF0-9B84-567ADF67DD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128" y="389861"/>
            <a:ext cx="3240000" cy="63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5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D2D3C-1858-406A-8163-D3042D48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ED964-BCC0-45C8-9A9B-CAF0F8090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036F2-1412-4842-B83A-81EDD762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A6018-53D1-48BB-9E0C-D21C1A6B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1B7D9-87EE-4778-91F4-74973A83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53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87F8B-48E8-4E61-9674-D0498F01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FF43C-A37C-4D27-97B8-C6C2C6EC0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486E4-6F88-4364-9DF7-DF483E670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E1A3A-E2E8-441F-B4E1-18C2E792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F642C-F71F-400D-94EF-45766757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51DAF-483C-4BFD-A92B-D15FFABC6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39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FF99-6579-436A-92A9-2EF03D6F4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774BA-F2D2-40DD-96E9-D4954258A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7DDA3-CA2D-4376-8A8A-B6AD25980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A28E0-4C19-464E-A17F-C0EF88FE8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96CD0-FBB3-42E8-A0B2-ADC1F32A64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9C0F48-B108-4B61-9F35-F3C90F25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79A7A-099B-44A9-8B55-FCF926BE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E044E-0709-4E12-B7F4-03C608B0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40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56B6-73B9-48AC-B775-D60576A3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21C00-AEDD-4F95-A501-8B593E0F5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F49A8-F2D4-4C8D-8270-D01328EF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BDDD5-AB21-441B-A3C0-7118DF95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21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CA58B-0E84-4D7D-BE95-021C6655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43E405-1E74-453F-9E95-D0839552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E0D0B-12E3-4274-922A-E291C908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13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6C75-973D-4028-878A-773A26789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443BD-6B61-4137-9DCC-643BFF7AA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A6A40-0E8D-4758-BDA3-20172309D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6009B-E36A-4D36-8CC0-BE6D6B34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D0F1F-F70E-4B49-9610-6372C2E2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A4C5B-2B31-429D-99C0-A871E3E9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97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A17B1-F4D9-45BD-A7D6-92E09947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BDECD8-2135-4464-BDFA-CE5EBBABA3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709D7-C6BB-4E85-BC9C-F906BF126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120D2-1792-4DDD-9E17-B3501A25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C239E-BCE5-44A8-B255-BBDCCB2D0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0893E-BB0D-4FCF-92B4-902C6B8A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56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AE682-CD7B-4D55-B6D1-37E411405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1B7D8-29BC-4F76-8E19-D3F6D55B3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1B921-5684-46D4-AA17-C9A4B91F5F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C017-F1EE-47AA-BF77-FB56495B52C1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954D3-394E-46C5-B424-41947365CC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3321F-5A1E-40EE-9BB7-73CBB249C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7BD5-1224-40AF-8BAD-C357000315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76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ntmnetworkuk.com/standards-of-c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D4AB23-13D0-4F22-BD04-23CCE0F97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of Care for people living with NTM disease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DD95F2A-443D-440E-81A7-3D80F61E6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1306"/>
            <a:ext cx="9144000" cy="3136694"/>
          </a:xfrm>
        </p:spPr>
        <p:txBody>
          <a:bodyPr>
            <a:normAutofit/>
          </a:bodyPr>
          <a:lstStyle/>
          <a:p>
            <a:r>
              <a:rPr lang="en-US" b="1" dirty="0"/>
              <a:t>What are they? And why do they matter?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600" dirty="0"/>
              <a:t>Version 1</a:t>
            </a:r>
          </a:p>
          <a:p>
            <a:r>
              <a:rPr lang="en-US" sz="1600" dirty="0"/>
              <a:t>September 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993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NTM Standards </a:t>
            </a:r>
            <a:br>
              <a:rPr lang="en-US" dirty="0"/>
            </a:br>
            <a:r>
              <a:rPr lang="en-US" dirty="0"/>
              <a:t>of Care?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 Standards of Care are a </a:t>
            </a:r>
            <a:r>
              <a:rPr lang="en-US" sz="2200" b="1" dirty="0">
                <a:solidFill>
                  <a:srgbClr val="00A9C1"/>
                </a:solidFill>
              </a:rPr>
              <a:t>written guide to the minimum level of care </a:t>
            </a:r>
            <a:r>
              <a:rPr lang="en-US" sz="2200" dirty="0"/>
              <a:t>that people with NTM disease should expect to receive from the NHS. They are not guidelines.</a:t>
            </a:r>
          </a:p>
          <a:p>
            <a:r>
              <a:rPr lang="en-US" sz="2200" dirty="0"/>
              <a:t>They comprise </a:t>
            </a:r>
            <a:r>
              <a:rPr lang="en-US" sz="2200" b="1" dirty="0">
                <a:solidFill>
                  <a:srgbClr val="00A9C1"/>
                </a:solidFill>
              </a:rPr>
              <a:t>33 quality statements</a:t>
            </a:r>
            <a:r>
              <a:rPr lang="en-US" sz="2200" dirty="0"/>
              <a:t>, covering six key themes that address the most important issues for the care of people with both NTM pulmonary and extrapulmonary NTM disease.</a:t>
            </a:r>
          </a:p>
          <a:p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597717-8FBA-25EF-28B6-E17A0D0F6A46}"/>
              </a:ext>
            </a:extLst>
          </p:cNvPr>
          <p:cNvSpPr/>
          <p:nvPr/>
        </p:nvSpPr>
        <p:spPr>
          <a:xfrm>
            <a:off x="1078230" y="3830110"/>
            <a:ext cx="2052000" cy="1224000"/>
          </a:xfrm>
          <a:prstGeom prst="ellipse">
            <a:avLst/>
          </a:prstGeom>
          <a:solidFill>
            <a:srgbClr val="00A9C1"/>
          </a:solidFill>
          <a:ln w="19050">
            <a:solidFill>
              <a:srgbClr val="00A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Person-centred care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E3FB29-2E74-403A-8B42-BF2B46E9A83D}"/>
              </a:ext>
            </a:extLst>
          </p:cNvPr>
          <p:cNvSpPr/>
          <p:nvPr/>
        </p:nvSpPr>
        <p:spPr>
          <a:xfrm>
            <a:off x="2818010" y="3830110"/>
            <a:ext cx="2052000" cy="1224000"/>
          </a:xfrm>
          <a:prstGeom prst="ellipse">
            <a:avLst/>
          </a:prstGeom>
          <a:solidFill>
            <a:srgbClr val="006674"/>
          </a:solidFill>
          <a:ln w="19050">
            <a:solidFill>
              <a:srgbClr val="006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 &amp; diagnosis of NTM disease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F6296F0-D35B-1EE2-203D-85F550117945}"/>
              </a:ext>
            </a:extLst>
          </p:cNvPr>
          <p:cNvSpPr/>
          <p:nvPr/>
        </p:nvSpPr>
        <p:spPr>
          <a:xfrm>
            <a:off x="4557790" y="3830110"/>
            <a:ext cx="2052000" cy="1224000"/>
          </a:xfrm>
          <a:prstGeom prst="ellipse">
            <a:avLst/>
          </a:prstGeom>
          <a:solidFill>
            <a:srgbClr val="96145F"/>
          </a:solidFill>
          <a:ln w="19050">
            <a:solidFill>
              <a:srgbClr val="961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Treatment decisions &amp;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multidisciplinary support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4CBE3D4-269D-E20F-BC60-E3F4EF9CB0F2}"/>
              </a:ext>
            </a:extLst>
          </p:cNvPr>
          <p:cNvSpPr/>
          <p:nvPr/>
        </p:nvSpPr>
        <p:spPr>
          <a:xfrm>
            <a:off x="6297570" y="3830110"/>
            <a:ext cx="2052000" cy="1224000"/>
          </a:xfrm>
          <a:prstGeom prst="ellipse">
            <a:avLst/>
          </a:prstGeom>
          <a:solidFill>
            <a:srgbClr val="24375B"/>
          </a:solidFill>
          <a:ln w="19050">
            <a:solidFill>
              <a:srgbClr val="243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Monitoring &amp; review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78740DA-A58E-9A06-4F42-6A811DDA2DA0}"/>
              </a:ext>
            </a:extLst>
          </p:cNvPr>
          <p:cNvSpPr/>
          <p:nvPr/>
        </p:nvSpPr>
        <p:spPr>
          <a:xfrm>
            <a:off x="8037350" y="3830110"/>
            <a:ext cx="2052000" cy="1224000"/>
          </a:xfrm>
          <a:prstGeom prst="ellipse">
            <a:avLst/>
          </a:prstGeom>
          <a:solidFill>
            <a:srgbClr val="F39200"/>
          </a:solidFill>
          <a:ln w="19050">
            <a:solidFill>
              <a:srgbClr val="F3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Well-being &amp; prevention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secondary infection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98DAA6-91D8-9807-79B2-D73B0A09F456}"/>
              </a:ext>
            </a:extLst>
          </p:cNvPr>
          <p:cNvSpPr/>
          <p:nvPr/>
        </p:nvSpPr>
        <p:spPr>
          <a:xfrm>
            <a:off x="9777128" y="3830110"/>
            <a:ext cx="2052000" cy="1224000"/>
          </a:xfrm>
          <a:prstGeom prst="ellipse">
            <a:avLst/>
          </a:prstGeom>
          <a:solidFill>
            <a:srgbClr val="706F6F"/>
          </a:solidFill>
          <a:ln w="19050">
            <a:solidFill>
              <a:srgbClr val="706F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&amp; education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3361BB0-72A2-9FF2-3800-D22594B1D472}"/>
              </a:ext>
            </a:extLst>
          </p:cNvPr>
          <p:cNvSpPr txBox="1">
            <a:spLocks/>
          </p:cNvSpPr>
          <p:nvPr/>
        </p:nvSpPr>
        <p:spPr>
          <a:xfrm>
            <a:off x="838199" y="5343729"/>
            <a:ext cx="10882929" cy="13771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have been produced by </a:t>
            </a:r>
            <a:r>
              <a:rPr lang="en-US" sz="2200" b="1" dirty="0">
                <a:solidFill>
                  <a:srgbClr val="00A9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UK 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partnership with healthcare professionals, people living with NTM disease, and professional associations. 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have been </a:t>
            </a:r>
            <a:r>
              <a:rPr lang="en-US" sz="2200" b="1" dirty="0">
                <a:solidFill>
                  <a:srgbClr val="00A9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derived from the published guidelines and expert opinion.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3735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2B40-033D-FF1F-F2CC-5E6C1A769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232047"/>
            <a:ext cx="8019564" cy="90708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39200"/>
                </a:solidFill>
              </a:rPr>
              <a:t>Structure of each quality statement</a:t>
            </a:r>
            <a:endParaRPr lang="en-GB" dirty="0">
              <a:solidFill>
                <a:srgbClr val="F392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FFEB48-E142-8DE3-BB64-BC354ACE6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072" y="1623779"/>
            <a:ext cx="3943856" cy="4978424"/>
          </a:xfrm>
          <a:prstGeom prst="rect">
            <a:avLst/>
          </a:prstGeom>
          <a:ln>
            <a:solidFill>
              <a:srgbClr val="706F6F"/>
            </a:solidFill>
          </a:ln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C2FCC94-91F3-3A69-338A-F7CC7CD5DFF9}"/>
              </a:ext>
            </a:extLst>
          </p:cNvPr>
          <p:cNvSpPr/>
          <p:nvPr/>
        </p:nvSpPr>
        <p:spPr>
          <a:xfrm>
            <a:off x="838200" y="1623779"/>
            <a:ext cx="2692400" cy="907084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statement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BEA81E-19A2-04AC-EE02-1EE9AD5AB874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3530600" y="2077321"/>
            <a:ext cx="793750" cy="329329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4EC4ED4-36F2-E01D-4DFD-1C99E35E112F}"/>
              </a:ext>
            </a:extLst>
          </p:cNvPr>
          <p:cNvSpPr/>
          <p:nvPr/>
        </p:nvSpPr>
        <p:spPr>
          <a:xfrm>
            <a:off x="8637751" y="3070078"/>
            <a:ext cx="1651000" cy="907084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79A7835-7E4C-6482-FC76-297C3EFCA142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7730540" y="3523620"/>
            <a:ext cx="907211" cy="0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2CFC491-4FB3-62A3-B550-6E7A6626996F}"/>
              </a:ext>
            </a:extLst>
          </p:cNvPr>
          <p:cNvSpPr/>
          <p:nvPr/>
        </p:nvSpPr>
        <p:spPr>
          <a:xfrm>
            <a:off x="317500" y="3523620"/>
            <a:ext cx="3479800" cy="2864479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the quality statement means for different audiences</a:t>
            </a:r>
          </a:p>
          <a:p>
            <a:r>
              <a:rPr lang="en-US" sz="14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providers </a:t>
            </a:r>
          </a:p>
          <a:p>
            <a:r>
              <a:rPr lang="en-US" sz="14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Healthcare professionals</a:t>
            </a:r>
          </a:p>
          <a:p>
            <a:r>
              <a:rPr lang="en-US" sz="14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Commissioners </a:t>
            </a:r>
          </a:p>
          <a:p>
            <a:r>
              <a:rPr lang="en-US" sz="14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affected by NTM (both people with NTM infection and/or disease, and their care community)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E847F37-55DF-7263-DCF0-3F1F4242BE1B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3797300" y="4584700"/>
            <a:ext cx="790332" cy="371160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90CB5AC-FFD9-1C01-7741-78CA9B44CF63}"/>
              </a:ext>
            </a:extLst>
          </p:cNvPr>
          <p:cNvSpPr/>
          <p:nvPr/>
        </p:nvSpPr>
        <p:spPr>
          <a:xfrm>
            <a:off x="8496300" y="4857515"/>
            <a:ext cx="3134042" cy="1081555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Measurable &amp; auditable outcomes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3214F8A-22EE-6035-FBF4-EB35A119D734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7635271" y="5398293"/>
            <a:ext cx="861029" cy="799307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57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8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6674"/>
                </a:solidFill>
              </a:rPr>
              <a:t>Why do they matter?</a:t>
            </a:r>
            <a:endParaRPr lang="en-GB" dirty="0">
              <a:solidFill>
                <a:srgbClr val="00667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09"/>
            <a:ext cx="10882929" cy="2207691"/>
          </a:xfrm>
        </p:spPr>
        <p:txBody>
          <a:bodyPr/>
          <a:lstStyle/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There is an 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urgent need for consistent, standardised, high-quality care 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 be provided to people with NTM disease in the UK, irrespective of where they are managed. 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implementation of these Standards is expected to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enhance diagnostic accuracy, streamline treatment pathways, and significantly improve patient outcomes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dirty="0"/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065925B9-FA70-CB45-C123-DB3D8B8C50FC}"/>
              </a:ext>
            </a:extLst>
          </p:cNvPr>
          <p:cNvSpPr/>
          <p:nvPr/>
        </p:nvSpPr>
        <p:spPr>
          <a:xfrm>
            <a:off x="838199" y="3832486"/>
            <a:ext cx="10882929" cy="2889156"/>
          </a:xfrm>
          <a:prstGeom prst="round2DiagRect">
            <a:avLst/>
          </a:prstGeom>
          <a:noFill/>
          <a:ln w="19050">
            <a:solidFill>
              <a:srgbClr val="961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87" tIns="4587" rIns="4587" bIns="4587" rtlCol="0" anchor="t" anchorCtr="0"/>
          <a:lstStyle/>
          <a:p>
            <a:pPr marL="177800" marR="17780">
              <a:spcAft>
                <a:spcPts val="600"/>
              </a:spcAft>
            </a:pPr>
            <a:r>
              <a:rPr lang="en-US" sz="2000" b="1" kern="0" dirty="0">
                <a:solidFill>
                  <a:srgbClr val="96145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 </a:t>
            </a:r>
            <a:r>
              <a:rPr lang="en-US" sz="2000" b="1" kern="0" dirty="0">
                <a:solidFill>
                  <a:srgbClr val="96145F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psychologists</a:t>
            </a:r>
            <a:endParaRPr lang="en-US" sz="2000" b="1" kern="0" dirty="0">
              <a:solidFill>
                <a:srgbClr val="96145F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emphasise the vital role of psychologists in the management of NTM disease. </a:t>
            </a: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advocate for the assessment of psychological well-being alongside physical parameters and the signposting of patients to appropriate support.</a:t>
            </a: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highlight how integral psychologists are to a multidisciplinary team, collaborating </a:t>
            </a:r>
            <a:b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with dietitians, physiotherapists, and other healthcare professionals to provide comprehensive care.</a:t>
            </a:r>
          </a:p>
        </p:txBody>
      </p:sp>
    </p:spTree>
    <p:extLst>
      <p:ext uri="{BB962C8B-B14F-4D97-AF65-F5344CB8AC3E}">
        <p14:creationId xmlns:p14="http://schemas.microsoft.com/office/powerpoint/2010/main" val="344828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4375B"/>
                </a:solidFill>
              </a:rPr>
              <a:t>Where can I find them?</a:t>
            </a:r>
            <a:endParaRPr lang="en-GB" dirty="0">
              <a:solidFill>
                <a:srgbClr val="24375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marR="17780">
              <a:spcAft>
                <a:spcPts val="600"/>
              </a:spcAft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can be downloaded from the </a:t>
            </a:r>
            <a:b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Network’s website:</a:t>
            </a:r>
          </a:p>
          <a:p>
            <a:pPr marL="0" marR="17780" indent="0">
              <a:spcAft>
                <a:spcPts val="600"/>
              </a:spcAft>
              <a:buNone/>
            </a:pPr>
            <a:r>
              <a:rPr lang="en-US" sz="2200" b="1" kern="0" dirty="0">
                <a:solidFill>
                  <a:srgbClr val="24375B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https://www.ntmnetworkuk.com/standards-of-care</a:t>
            </a:r>
            <a:endParaRPr lang="en-US" sz="2200" b="1" kern="0" dirty="0">
              <a:solidFill>
                <a:srgbClr val="24375B"/>
              </a:solidFill>
              <a:latin typeface="Arial" panose="020B0604020202020204" pitchFamily="34" charset="0"/>
            </a:endParaRPr>
          </a:p>
          <a:p>
            <a:pPr marL="0" marR="17780" indent="0">
              <a:spcAft>
                <a:spcPts val="600"/>
              </a:spcAft>
              <a:buNone/>
            </a:pPr>
            <a:endParaRPr lang="en-US" sz="2200" b="1" kern="0" dirty="0">
              <a:solidFill>
                <a:srgbClr val="24375B"/>
              </a:solidFill>
            </a:endParaRPr>
          </a:p>
          <a:p>
            <a:pPr marL="0" marR="17780" lvl="1" indent="0">
              <a:spcBef>
                <a:spcPts val="1000"/>
              </a:spcBef>
              <a:spcAft>
                <a:spcPts val="600"/>
              </a:spcAft>
              <a:buNone/>
            </a:pPr>
            <a:endParaRPr lang="en-GB" sz="2200" dirty="0">
              <a:cs typeface="Times New Roman" panose="02020603050405020304" pitchFamily="18" charset="0"/>
            </a:endParaRPr>
          </a:p>
          <a:p>
            <a:pPr marL="0" marR="17780" indent="0">
              <a:spcAft>
                <a:spcPts val="600"/>
              </a:spcAft>
              <a:buNone/>
            </a:pPr>
            <a:endParaRPr lang="en-US" sz="2200" b="1" kern="0" dirty="0">
              <a:solidFill>
                <a:srgbClr val="24375B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ECC35FA-C070-748A-ADFF-41A0714330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64" y="1424972"/>
            <a:ext cx="1584000" cy="1584000"/>
          </a:xfrm>
          <a:prstGeom prst="rect">
            <a:avLst/>
          </a:prstGeom>
        </p:spPr>
      </p:pic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8193594D-54C5-FDE7-AF2D-7C965B4E3D70}"/>
              </a:ext>
            </a:extLst>
          </p:cNvPr>
          <p:cNvSpPr/>
          <p:nvPr/>
        </p:nvSpPr>
        <p:spPr>
          <a:xfrm>
            <a:off x="838198" y="3271062"/>
            <a:ext cx="10882929" cy="3409138"/>
          </a:xfrm>
          <a:prstGeom prst="round2DiagRect">
            <a:avLst/>
          </a:prstGeom>
          <a:noFill/>
          <a:ln w="19050">
            <a:solidFill>
              <a:srgbClr val="243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87" tIns="4587" rIns="4587" bIns="4587" rtlCol="0" anchor="t" anchorCtr="0"/>
          <a:lstStyle/>
          <a:p>
            <a:pPr marL="177800" marR="17780">
              <a:spcAft>
                <a:spcPts val="600"/>
              </a:spcAft>
            </a:pPr>
            <a:r>
              <a:rPr lang="en-US" sz="2000" b="1" kern="0" dirty="0">
                <a:solidFill>
                  <a:srgbClr val="24375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Who are NTM Network UK?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UK is </a:t>
            </a: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large alliance of over 500 healthcare professionals, public health scientists and research scientists from 200 centres across the UK</a:t>
            </a:r>
            <a:r>
              <a:rPr lang="en-US" sz="2000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Our key goal is to provide evidence to improve the quality of care for people with both NTM pulmonary disease and extrapulmonary NTM disease.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is a charity registered with the Charity Commission for England and Wales (1207531). As such, we are dependent upon donations and funding to continue our work.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Visit us: 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www.ntmnetworkuk.com	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Contact us: 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admin@ntmnetworkuk.com</a:t>
            </a:r>
          </a:p>
        </p:txBody>
      </p:sp>
    </p:spTree>
    <p:extLst>
      <p:ext uri="{BB962C8B-B14F-4D97-AF65-F5344CB8AC3E}">
        <p14:creationId xmlns:p14="http://schemas.microsoft.com/office/powerpoint/2010/main" val="174031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1FEE33781D94C9726030A14033B13" ma:contentTypeVersion="11" ma:contentTypeDescription="Create a new document." ma:contentTypeScope="" ma:versionID="ba1b105895353e539890867f4811acbe">
  <xsd:schema xmlns:xsd="http://www.w3.org/2001/XMLSchema" xmlns:xs="http://www.w3.org/2001/XMLSchema" xmlns:p="http://schemas.microsoft.com/office/2006/metadata/properties" xmlns:ns3="0ee99733-21a0-4672-875f-eb1ae6c442af" xmlns:ns4="3fc38ccd-6b94-421d-a0f6-5b731eaf6009" targetNamespace="http://schemas.microsoft.com/office/2006/metadata/properties" ma:root="true" ma:fieldsID="c9158927de5d1204c0e730ace448e1f0" ns3:_="" ns4:_="">
    <xsd:import namespace="0ee99733-21a0-4672-875f-eb1ae6c442af"/>
    <xsd:import namespace="3fc38ccd-6b94-421d-a0f6-5b731eaf600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e99733-21a0-4672-875f-eb1ae6c442a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38ccd-6b94-421d-a0f6-5b731eaf60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72B3A7-4D38-4E12-B992-62428E447B31}">
  <ds:schemaRefs>
    <ds:schemaRef ds:uri="0ee99733-21a0-4672-875f-eb1ae6c442af"/>
    <ds:schemaRef ds:uri="3fc38ccd-6b94-421d-a0f6-5b731eaf600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60EAEAE-F2D6-45B4-A8AA-37F64E55DCF4}">
  <ds:schemaRefs>
    <ds:schemaRef ds:uri="0ee99733-21a0-4672-875f-eb1ae6c442af"/>
    <ds:schemaRef ds:uri="3fc38ccd-6b94-421d-a0f6-5b731eaf6009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9C9A0AE-2D3C-4986-99FC-2BC7BC7136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4507</TotalTime>
  <Words>461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Times New Roman</vt:lpstr>
      <vt:lpstr>Office Theme</vt:lpstr>
      <vt:lpstr>Standards of Care for people living with NTM disease</vt:lpstr>
      <vt:lpstr>What are the NTM Standards  of Care?</vt:lpstr>
      <vt:lpstr>Structure of each quality statement</vt:lpstr>
      <vt:lpstr>Why do they matter?</vt:lpstr>
      <vt:lpstr>Where can I find them?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Bryant</dc:creator>
  <cp:lastModifiedBy>Sarah Bryant</cp:lastModifiedBy>
  <cp:revision>17</cp:revision>
  <cp:lastPrinted>2024-07-04T22:39:02Z</cp:lastPrinted>
  <dcterms:created xsi:type="dcterms:W3CDTF">2019-12-02T11:42:44Z</dcterms:created>
  <dcterms:modified xsi:type="dcterms:W3CDTF">2024-09-17T10:00:03Z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0x010100D9D1FEE33781D94C9726030A14033B13</vt:lpwstr>
  </property>
</Properties>
</file>